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4" r:id="rId5"/>
    <p:sldId id="259" r:id="rId6"/>
    <p:sldId id="261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7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1FF73-2F13-2BA7-B57B-003189A086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81B72C-A583-78E2-100B-9FC4415B51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8E4C6-D439-3F40-ECEF-539E1E945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6C61C-93C8-5842-0A94-175602DB7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E63CA7-B673-E3D3-26DD-C21898C5C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86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CC162-A907-6097-DC56-CA7B97F24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087834-0AB4-D542-8B69-1A070050B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49100-C86F-E09E-EF1A-6BB29193D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90C52-899A-0933-EBE5-0C4830BA1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AFC28-0416-E63F-D8F9-05AF70782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034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0169C2-E207-ACC9-8E0C-1E21FEFC25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AE9096-B3FB-E3A5-C999-A96B5EBD2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C4833-866D-A136-AB68-941EAFE13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5E405-2543-6F82-69B3-90BBD3899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C70817-8E62-696A-3849-4A07296F9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5826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245DA-AB6D-B38F-C950-54DD9BA15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67772-E59F-D3B2-7F3E-BD80B3B83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EFB48-3609-3537-2E34-14ED0281C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69FD5-1C48-2877-9ED0-D0991C8A9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0AC2F-A1BB-ED71-758F-FA2B92546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525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0A7AA-F81B-271F-F4F6-0A0372F2C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D6F11-39FD-D0D7-B118-06CEEBA46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48CCB-97D6-26EB-A886-B8FB99BD3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2CC2C-5EA6-3F62-1A4B-1ACF520D6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7C70C-A003-00F9-75C8-48B8997FB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10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F17E0-15DB-5FB9-88A4-CE8C37FF3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581A0-3399-BB60-C9AA-6E929B92A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8A2F4E-FA3B-9DDA-AD46-53CD26EC06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A70823-566F-5A06-EB47-542F4F694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837BC-D66F-2F99-70FB-2D3EB4827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9538E-068C-D195-D66B-B0F953EF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2498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D1C14-DF37-EA34-D9F5-EDB611D48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F3761-5892-56FA-A26E-8EB229DD7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09C4BE-C0BC-C785-F499-FD2940AC5E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F29B7A-786B-BB7D-0345-A8C8E7F338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2F7D48-5F9D-CF56-1589-7F4A014DE7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10A4D7-4DE9-45AF-1F2F-C17F7E63F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62CCD7-6F81-597E-F6EF-44E7F5A07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E0C307-6741-23F5-7142-FFC4A3109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2961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C8667-DEA6-DDF8-B478-468D0A146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6B1385-13E7-2978-A1C0-AA017D744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8B39E-5F74-5A5E-2334-BC9C2FD47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309C99-BC27-AFF9-B508-4878A83D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783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91B30D-6F36-2E73-A3EC-4DE7E89EA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00DAE4-034D-538F-161A-4B61451FC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C09D2-1362-722C-2A24-739F2C0A9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004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1FA58-B4EE-7770-59EF-327EA3A0D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0DE2B-F9F9-7D79-8655-049EA62EB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12190-5848-A62F-8228-0AD9C1863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71A7B7-51A4-F2D7-D0D9-25841491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64CDB-FCB1-5698-57A6-600D0FE7F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6EFAB-A834-FA12-73CB-9F1DB868E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484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9A90E-4AF1-8D54-CCD1-A05386E01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44ADA-8851-30AD-5B52-EE0FD9EBC7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B7E1A3-A8E9-90F9-B9DC-DCE525F1CE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2E6EC-FB7E-D394-8CB2-DCFF81EDB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1C3EB0-E033-88FB-2333-1E1D0648E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22CA86-C811-4217-6D1C-B6E0F5100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1756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655D0B-AD3B-E944-578D-729232A3C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F0864-9571-CA4F-0818-F0ACF87E8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2D953-CE43-AFB2-CA4D-33889A67DB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90D983-1732-412C-B15B-F6966790C8B0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71B11-9252-DE4C-C1BE-1DA49AF95A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9C96B-AE7D-5599-05AB-8ED8BBD526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C25A4B-2575-4120-9DD1-781FBA11A7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26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97E98-2D0F-79B6-9B09-8B4F529D3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100" y="908319"/>
            <a:ext cx="10591800" cy="2520681"/>
          </a:xfrm>
          <a:solidFill>
            <a:schemeClr val="bg1">
              <a:alpha val="63000"/>
            </a:schemeClr>
          </a:solidFill>
        </p:spPr>
        <p:txBody>
          <a:bodyPr>
            <a:normAutofit fontScale="90000"/>
          </a:bodyPr>
          <a:lstStyle/>
          <a:p>
            <a:br>
              <a:rPr lang="en-US" altLang="zh-CN" sz="3600" b="0" i="0" u="none" strike="noStrike" baseline="0" dirty="0">
                <a:solidFill>
                  <a:schemeClr val="tx2">
                    <a:lumMod val="90000"/>
                    <a:lumOff val="10000"/>
                  </a:schemeClr>
                </a:solidFill>
                <a:latin typeface="Britannic Bold" panose="020B0903060703020204" pitchFamily="34" charset="0"/>
              </a:rPr>
            </a:br>
            <a:br>
              <a:rPr lang="en-US" altLang="zh-CN" sz="3600" b="0" i="0" u="none" strike="noStrike" baseline="0" dirty="0">
                <a:solidFill>
                  <a:schemeClr val="tx2">
                    <a:lumMod val="90000"/>
                    <a:lumOff val="10000"/>
                  </a:schemeClr>
                </a:solidFill>
                <a:latin typeface="Britannic Bold" panose="020B0903060703020204" pitchFamily="34" charset="0"/>
              </a:rPr>
            </a:br>
            <a:br>
              <a:rPr lang="en-US" altLang="zh-CN" sz="3600" b="0" i="0" u="none" strike="noStrike" baseline="0" dirty="0">
                <a:solidFill>
                  <a:schemeClr val="tx2">
                    <a:lumMod val="90000"/>
                    <a:lumOff val="10000"/>
                  </a:schemeClr>
                </a:solidFill>
                <a:latin typeface="Britannic Bold" panose="020B0903060703020204" pitchFamily="34" charset="0"/>
              </a:rPr>
            </a:br>
            <a:br>
              <a:rPr lang="en-US" altLang="zh-CN" sz="3600" b="0" i="0" u="none" strike="noStrike" baseline="0" dirty="0">
                <a:solidFill>
                  <a:schemeClr val="tx2">
                    <a:lumMod val="90000"/>
                    <a:lumOff val="10000"/>
                  </a:schemeClr>
                </a:solidFill>
                <a:latin typeface="Britannic Bold" panose="020B0903060703020204" pitchFamily="34" charset="0"/>
              </a:rPr>
            </a:br>
            <a:br>
              <a:rPr lang="en-US" altLang="zh-CN" sz="3600" b="0" i="0" u="none" strike="noStrike" baseline="0" dirty="0">
                <a:solidFill>
                  <a:schemeClr val="tx2">
                    <a:lumMod val="90000"/>
                    <a:lumOff val="10000"/>
                  </a:schemeClr>
                </a:solidFill>
                <a:latin typeface="Britannic Bold" panose="020B0903060703020204" pitchFamily="34" charset="0"/>
              </a:rPr>
            </a:br>
            <a:r>
              <a:rPr lang="en-US" altLang="zh-CN" sz="3600" b="0" i="0" u="none" strike="noStrike" baseline="0" dirty="0">
                <a:solidFill>
                  <a:schemeClr val="tx2">
                    <a:lumMod val="90000"/>
                    <a:lumOff val="10000"/>
                  </a:schemeClr>
                </a:solidFill>
                <a:latin typeface="Britannic Bold" panose="020B0903060703020204" pitchFamily="34" charset="0"/>
              </a:rPr>
              <a:t>A Fine Balance’: Exploring the Interplay of Reproductive</a:t>
            </a:r>
            <a:br>
              <a:rPr lang="en-US" altLang="zh-CN" sz="3600" b="0" i="0" u="none" strike="noStrike" baseline="0" dirty="0">
                <a:solidFill>
                  <a:schemeClr val="tx2">
                    <a:lumMod val="90000"/>
                    <a:lumOff val="10000"/>
                  </a:schemeClr>
                </a:solidFill>
                <a:latin typeface="Britannic Bold" panose="020B0903060703020204" pitchFamily="34" charset="0"/>
              </a:rPr>
            </a:br>
            <a:r>
              <a:rPr lang="en-US" altLang="zh-CN" sz="3600" b="0" i="0" u="none" strike="noStrike" baseline="0" dirty="0">
                <a:solidFill>
                  <a:schemeClr val="tx2">
                    <a:lumMod val="90000"/>
                    <a:lumOff val="10000"/>
                  </a:schemeClr>
                </a:solidFill>
                <a:latin typeface="Britannic Bold" panose="020B0903060703020204" pitchFamily="34" charset="0"/>
              </a:rPr>
              <a:t>Strategies and Growth Dynamics in Trees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0E211F-D8F0-FA70-DB6E-02D1A05FA6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4171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Xiaomao Wang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Oct 19 2025</a:t>
            </a:r>
          </a:p>
        </p:txBody>
      </p:sp>
    </p:spTree>
    <p:extLst>
      <p:ext uri="{BB962C8B-B14F-4D97-AF65-F5344CB8AC3E}">
        <p14:creationId xmlns:p14="http://schemas.microsoft.com/office/powerpoint/2010/main" val="868562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AE4C42-FBE6-4746-91C2-DF8F0A81A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3813D-539B-DC6F-08E6-A204A8EAD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44286"/>
            <a:ext cx="12192000" cy="5780313"/>
          </a:xfrm>
          <a:solidFill>
            <a:schemeClr val="bg1">
              <a:alpha val="63000"/>
            </a:schemeClr>
          </a:solidFill>
        </p:spPr>
        <p:txBody>
          <a:bodyPr>
            <a:normAutofit/>
          </a:bodyPr>
          <a:lstStyle/>
          <a:p>
            <a:endParaRPr lang="zh-CN" altLang="en-US" sz="2400" baseline="-25000" dirty="0"/>
          </a:p>
        </p:txBody>
      </p:sp>
    </p:spTree>
    <p:extLst>
      <p:ext uri="{BB962C8B-B14F-4D97-AF65-F5344CB8AC3E}">
        <p14:creationId xmlns:p14="http://schemas.microsoft.com/office/powerpoint/2010/main" val="2995009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D8822F-A3E8-6D6B-14D6-0119DAC91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87215-A63B-6F40-4C51-09EEDFAE1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100" y="1000353"/>
            <a:ext cx="10591800" cy="5052104"/>
          </a:xfrm>
          <a:solidFill>
            <a:schemeClr val="bg1">
              <a:alpha val="63000"/>
            </a:schemeClr>
          </a:solidFill>
        </p:spPr>
        <p:txBody>
          <a:bodyPr>
            <a:normAutofit/>
          </a:bodyPr>
          <a:lstStyle/>
          <a:p>
            <a:br>
              <a:rPr lang="en-US" altLang="zh-CN" dirty="0"/>
            </a:br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AA11B7-1D36-4CC0-14A0-CD9AA9511D5E}"/>
              </a:ext>
            </a:extLst>
          </p:cNvPr>
          <p:cNvSpPr/>
          <p:nvPr/>
        </p:nvSpPr>
        <p:spPr>
          <a:xfrm>
            <a:off x="290612" y="518049"/>
            <a:ext cx="7757252" cy="7694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400" dirty="0">
                <a:ln w="0"/>
                <a:solidFill>
                  <a:schemeClr val="tx2">
                    <a:lumMod val="90000"/>
                    <a:lumOff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Growth-reproduction trade-off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5F1A4B8-3BCA-29ED-1ADD-DE4ED323CDF6}"/>
              </a:ext>
            </a:extLst>
          </p:cNvPr>
          <p:cNvSpPr/>
          <p:nvPr/>
        </p:nvSpPr>
        <p:spPr>
          <a:xfrm>
            <a:off x="4550229" y="1600200"/>
            <a:ext cx="3091542" cy="182880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1"/>
                </a:solidFill>
              </a:rPr>
              <a:t>RESOUCES</a:t>
            </a:r>
            <a:endParaRPr lang="zh-CN" altLang="en-US" sz="2800" b="1" dirty="0">
              <a:solidFill>
                <a:schemeClr val="accent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FBE19B-1A66-B39B-435D-20E9FEB83134}"/>
              </a:ext>
            </a:extLst>
          </p:cNvPr>
          <p:cNvCxnSpPr>
            <a:cxnSpLocks/>
            <a:stCxn id="14" idx="4"/>
          </p:cNvCxnSpPr>
          <p:nvPr/>
        </p:nvCxnSpPr>
        <p:spPr>
          <a:xfrm flipH="1">
            <a:off x="2852057" y="3429000"/>
            <a:ext cx="3243943" cy="838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5DB3AC-4655-8CE6-7E12-4A2305C915BD}"/>
              </a:ext>
            </a:extLst>
          </p:cNvPr>
          <p:cNvCxnSpPr>
            <a:cxnSpLocks/>
            <a:stCxn id="14" idx="4"/>
          </p:cNvCxnSpPr>
          <p:nvPr/>
        </p:nvCxnSpPr>
        <p:spPr>
          <a:xfrm flipH="1">
            <a:off x="4942114" y="3429000"/>
            <a:ext cx="1153886" cy="838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351F8AA-7704-5EC2-4E61-3D17FFE93652}"/>
              </a:ext>
            </a:extLst>
          </p:cNvPr>
          <p:cNvCxnSpPr>
            <a:cxnSpLocks/>
            <a:stCxn id="14" idx="4"/>
          </p:cNvCxnSpPr>
          <p:nvPr/>
        </p:nvCxnSpPr>
        <p:spPr>
          <a:xfrm>
            <a:off x="6096000" y="3429000"/>
            <a:ext cx="1034143" cy="838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9DA168A-B323-B013-EA42-5F6A0641703E}"/>
              </a:ext>
            </a:extLst>
          </p:cNvPr>
          <p:cNvCxnSpPr>
            <a:cxnSpLocks/>
            <a:stCxn id="14" idx="4"/>
          </p:cNvCxnSpPr>
          <p:nvPr/>
        </p:nvCxnSpPr>
        <p:spPr>
          <a:xfrm>
            <a:off x="6096000" y="3429000"/>
            <a:ext cx="3091543" cy="7694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A73A6AB0-AAE1-70B8-8347-1F29CD6A1877}"/>
              </a:ext>
            </a:extLst>
          </p:cNvPr>
          <p:cNvSpPr txBox="1"/>
          <p:nvPr/>
        </p:nvSpPr>
        <p:spPr>
          <a:xfrm>
            <a:off x="2167326" y="4267199"/>
            <a:ext cx="194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</a:rPr>
              <a:t>Defense</a:t>
            </a:r>
            <a:endParaRPr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8452E7B-AD53-C928-2B87-9667656D6C7D}"/>
              </a:ext>
            </a:extLst>
          </p:cNvPr>
          <p:cNvSpPr txBox="1"/>
          <p:nvPr/>
        </p:nvSpPr>
        <p:spPr>
          <a:xfrm>
            <a:off x="4370613" y="4267199"/>
            <a:ext cx="194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</a:rPr>
              <a:t>Growth</a:t>
            </a:r>
            <a:endParaRPr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01B5149-DA62-38BF-75E0-25A365FE00F7}"/>
              </a:ext>
            </a:extLst>
          </p:cNvPr>
          <p:cNvSpPr txBox="1"/>
          <p:nvPr/>
        </p:nvSpPr>
        <p:spPr>
          <a:xfrm>
            <a:off x="6319156" y="4267199"/>
            <a:ext cx="2177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</a:rPr>
              <a:t>Reproduction</a:t>
            </a:r>
            <a:endParaRPr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62DD45C-EEDC-A23B-5B83-426A692A8E14}"/>
              </a:ext>
            </a:extLst>
          </p:cNvPr>
          <p:cNvSpPr txBox="1"/>
          <p:nvPr/>
        </p:nvSpPr>
        <p:spPr>
          <a:xfrm>
            <a:off x="8874579" y="4267198"/>
            <a:ext cx="194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</a:rPr>
              <a:t>Storage</a:t>
            </a:r>
            <a:endParaRPr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F167D5A-9159-BDB0-37D8-6B8F7630BCD9}"/>
              </a:ext>
            </a:extLst>
          </p:cNvPr>
          <p:cNvSpPr txBox="1"/>
          <p:nvPr/>
        </p:nvSpPr>
        <p:spPr>
          <a:xfrm>
            <a:off x="1523464" y="5108845"/>
            <a:ext cx="95913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Trade-offs help to maximize plants’ fitness when resources are limited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81225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F1C486-D74B-873B-D3F2-37FE06645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1F2E-628A-20E7-200A-E88BDECFDC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100" y="1000353"/>
            <a:ext cx="10591800" cy="5052104"/>
          </a:xfrm>
          <a:solidFill>
            <a:schemeClr val="bg1">
              <a:alpha val="63000"/>
            </a:schemeClr>
          </a:solidFill>
        </p:spPr>
        <p:txBody>
          <a:bodyPr>
            <a:normAutofit/>
          </a:bodyPr>
          <a:lstStyle/>
          <a:p>
            <a:br>
              <a:rPr lang="en-US" altLang="zh-CN" dirty="0"/>
            </a:br>
            <a:endParaRPr lang="zh-CN" alt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A1FCE78-6CB3-F6B7-3F77-48DCDB6DCD55}"/>
              </a:ext>
            </a:extLst>
          </p:cNvPr>
          <p:cNvSpPr/>
          <p:nvPr/>
        </p:nvSpPr>
        <p:spPr>
          <a:xfrm>
            <a:off x="243021" y="577522"/>
            <a:ext cx="8119530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600" dirty="0">
                <a:ln w="0"/>
                <a:solidFill>
                  <a:schemeClr val="tx2">
                    <a:lumMod val="90000"/>
                    <a:lumOff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Masting hypotheses related to trade-off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8182C2-C14C-691F-0FD2-0E05220F5E1E}"/>
              </a:ext>
            </a:extLst>
          </p:cNvPr>
          <p:cNvSpPr txBox="1"/>
          <p:nvPr/>
        </p:nvSpPr>
        <p:spPr>
          <a:xfrm>
            <a:off x="1373897" y="4835641"/>
            <a:ext cx="27158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Resource matching</a:t>
            </a:r>
            <a:endParaRPr lang="zh-CN" altLang="en-US" sz="24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E42CA3-27F7-09D4-0E49-7D37CC9A4F34}"/>
              </a:ext>
            </a:extLst>
          </p:cNvPr>
          <p:cNvSpPr txBox="1"/>
          <p:nvPr/>
        </p:nvSpPr>
        <p:spPr>
          <a:xfrm>
            <a:off x="4173574" y="4835640"/>
            <a:ext cx="2759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Environmental cues</a:t>
            </a:r>
            <a:endParaRPr lang="zh-CN" altLang="en-US" sz="24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6" name="Picture 5" descr="A black and white circular object&#10;&#10;Description automatically generated">
            <a:extLst>
              <a:ext uri="{FF2B5EF4-FFF2-40B4-BE49-F238E27FC236}">
                <a16:creationId xmlns:a16="http://schemas.microsoft.com/office/drawing/2014/main" id="{D0CAD06B-1639-1DC3-693D-02BFC1DEDC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765" y="2154964"/>
            <a:ext cx="2548071" cy="2548071"/>
          </a:xfrm>
          <a:prstGeom prst="rect">
            <a:avLst/>
          </a:prstGeom>
        </p:spPr>
      </p:pic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A3CF84F-B6B0-B811-0633-7E502EA663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742" y="2022360"/>
            <a:ext cx="2450752" cy="245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23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238769-49F7-3C51-15B8-2F549653A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E7E06-2AFB-C3F6-ECF2-D3F397427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114" y="114300"/>
            <a:ext cx="10689772" cy="6629400"/>
          </a:xfrm>
          <a:solidFill>
            <a:schemeClr val="bg1">
              <a:alpha val="85000"/>
            </a:schemeClr>
          </a:solidFill>
        </p:spPr>
        <p:txBody>
          <a:bodyPr>
            <a:normAutofit/>
          </a:bodyPr>
          <a:lstStyle/>
          <a:p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0967B1-811E-C070-A42C-523DC4D6EE5B}"/>
              </a:ext>
            </a:extLst>
          </p:cNvPr>
          <p:cNvSpPr txBox="1"/>
          <p:nvPr/>
        </p:nvSpPr>
        <p:spPr>
          <a:xfrm>
            <a:off x="1557512" y="1331414"/>
            <a:ext cx="25037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Non-constant</a:t>
            </a:r>
          </a:p>
          <a:p>
            <a:pPr algn="ctr"/>
            <a:r>
              <a:rPr lang="en-US" altLang="zh-CN" sz="2800" dirty="0"/>
              <a:t>allocation</a:t>
            </a:r>
            <a:endParaRPr lang="zh-CN" alt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4805AC-DAAD-D15A-BBF0-C2861F077096}"/>
              </a:ext>
            </a:extLst>
          </p:cNvPr>
          <p:cNvSpPr txBox="1"/>
          <p:nvPr/>
        </p:nvSpPr>
        <p:spPr>
          <a:xfrm>
            <a:off x="4026567" y="1110091"/>
            <a:ext cx="1398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Masting</a:t>
            </a:r>
            <a:endParaRPr lang="zh-CN" alt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964DE2-9A31-8CC1-F403-C0E3FB2DB9BC}"/>
              </a:ext>
            </a:extLst>
          </p:cNvPr>
          <p:cNvSpPr txBox="1"/>
          <p:nvPr/>
        </p:nvSpPr>
        <p:spPr>
          <a:xfrm>
            <a:off x="3548743" y="2705891"/>
            <a:ext cx="2026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Non-masting</a:t>
            </a:r>
            <a:endParaRPr lang="zh-CN" alt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CE22BF-DF49-54B1-B9D1-A894AB07DB9F}"/>
              </a:ext>
            </a:extLst>
          </p:cNvPr>
          <p:cNvSpPr txBox="1"/>
          <p:nvPr/>
        </p:nvSpPr>
        <p:spPr>
          <a:xfrm>
            <a:off x="6486622" y="1110091"/>
            <a:ext cx="1292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# Cones</a:t>
            </a:r>
            <a:endParaRPr lang="zh-CN" alt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C809F8-D9F0-0A7A-E63C-E41108F9C86D}"/>
              </a:ext>
            </a:extLst>
          </p:cNvPr>
          <p:cNvSpPr txBox="1"/>
          <p:nvPr/>
        </p:nvSpPr>
        <p:spPr>
          <a:xfrm>
            <a:off x="8662736" y="1110091"/>
            <a:ext cx="1568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# Seeds</a:t>
            </a:r>
            <a:endParaRPr lang="zh-CN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2E3BD3-D02C-B14D-418A-9816824EE718}"/>
              </a:ext>
            </a:extLst>
          </p:cNvPr>
          <p:cNvSpPr txBox="1"/>
          <p:nvPr/>
        </p:nvSpPr>
        <p:spPr>
          <a:xfrm>
            <a:off x="6209896" y="659338"/>
            <a:ext cx="1568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Growth</a:t>
            </a:r>
            <a:endParaRPr lang="zh-CN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8AFBFB-7CE5-3BF0-0BF7-107D084E31B3}"/>
              </a:ext>
            </a:extLst>
          </p:cNvPr>
          <p:cNvSpPr txBox="1"/>
          <p:nvPr/>
        </p:nvSpPr>
        <p:spPr>
          <a:xfrm>
            <a:off x="6486622" y="2705891"/>
            <a:ext cx="1568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Growth</a:t>
            </a:r>
            <a:endParaRPr lang="zh-CN" alt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0B5DCC-5797-B4F1-28FF-F2F53F66AFCF}"/>
              </a:ext>
            </a:extLst>
          </p:cNvPr>
          <p:cNvSpPr txBox="1"/>
          <p:nvPr/>
        </p:nvSpPr>
        <p:spPr>
          <a:xfrm>
            <a:off x="1824790" y="4606024"/>
            <a:ext cx="20036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Constant</a:t>
            </a:r>
          </a:p>
          <a:p>
            <a:pPr algn="ctr"/>
            <a:r>
              <a:rPr lang="en-US" altLang="zh-CN" sz="2800" dirty="0"/>
              <a:t>allocation</a:t>
            </a:r>
            <a:endParaRPr lang="zh-CN" altLang="en-US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ABCF9E-16F6-2AA0-3718-6E26A5DFDC22}"/>
              </a:ext>
            </a:extLst>
          </p:cNvPr>
          <p:cNvSpPr txBox="1"/>
          <p:nvPr/>
        </p:nvSpPr>
        <p:spPr>
          <a:xfrm>
            <a:off x="4798191" y="4655468"/>
            <a:ext cx="1568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# Seeds</a:t>
            </a:r>
            <a:endParaRPr lang="zh-CN" alt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72307C-96E8-6520-51CD-4FF8719CCF42}"/>
              </a:ext>
            </a:extLst>
          </p:cNvPr>
          <p:cNvSpPr txBox="1"/>
          <p:nvPr/>
        </p:nvSpPr>
        <p:spPr>
          <a:xfrm>
            <a:off x="7395408" y="4655468"/>
            <a:ext cx="1568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Growth</a:t>
            </a:r>
            <a:endParaRPr lang="zh-CN" alt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43103D-39F7-0476-9606-926DFFD29B33}"/>
              </a:ext>
            </a:extLst>
          </p:cNvPr>
          <p:cNvSpPr txBox="1"/>
          <p:nvPr/>
        </p:nvSpPr>
        <p:spPr>
          <a:xfrm>
            <a:off x="5967662" y="5452410"/>
            <a:ext cx="1756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More resources</a:t>
            </a:r>
            <a:endParaRPr lang="zh-CN" altLang="en-US" sz="2400" dirty="0"/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6946DDDD-362B-80F1-E912-2E4527A19D1A}"/>
              </a:ext>
            </a:extLst>
          </p:cNvPr>
          <p:cNvCxnSpPr>
            <a:cxnSpLocks/>
            <a:stCxn id="16" idx="0"/>
            <a:endCxn id="14" idx="2"/>
          </p:cNvCxnSpPr>
          <p:nvPr/>
        </p:nvCxnSpPr>
        <p:spPr>
          <a:xfrm rot="16200000" flipV="1">
            <a:off x="5989324" y="4595766"/>
            <a:ext cx="335276" cy="137801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9B854A26-4DE8-52E0-941F-4E6161A9B28F}"/>
              </a:ext>
            </a:extLst>
          </p:cNvPr>
          <p:cNvCxnSpPr>
            <a:cxnSpLocks/>
            <a:stCxn id="16" idx="0"/>
            <a:endCxn id="15" idx="2"/>
          </p:cNvCxnSpPr>
          <p:nvPr/>
        </p:nvCxnSpPr>
        <p:spPr>
          <a:xfrm rot="5400000" flipH="1" flipV="1">
            <a:off x="7287932" y="4675169"/>
            <a:ext cx="335276" cy="121920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32FA350-7570-5EF1-26BF-6A45FF66551B}"/>
              </a:ext>
            </a:extLst>
          </p:cNvPr>
          <p:cNvSpPr txBox="1"/>
          <p:nvPr/>
        </p:nvSpPr>
        <p:spPr>
          <a:xfrm>
            <a:off x="5967662" y="4898412"/>
            <a:ext cx="231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+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DA51AE-2D41-FF7B-D35F-67741856E258}"/>
              </a:ext>
            </a:extLst>
          </p:cNvPr>
          <p:cNvSpPr txBox="1"/>
          <p:nvPr/>
        </p:nvSpPr>
        <p:spPr>
          <a:xfrm>
            <a:off x="7350491" y="4898412"/>
            <a:ext cx="231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+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F5BC3D8-2B48-FBEE-BB24-37F8897FBA82}"/>
              </a:ext>
            </a:extLst>
          </p:cNvPr>
          <p:cNvSpPr/>
          <p:nvPr/>
        </p:nvSpPr>
        <p:spPr>
          <a:xfrm>
            <a:off x="6331815" y="652972"/>
            <a:ext cx="1325079" cy="45075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E9613A-EA22-EC03-BC78-65ACC0B492D3}"/>
              </a:ext>
            </a:extLst>
          </p:cNvPr>
          <p:cNvSpPr txBox="1"/>
          <p:nvPr/>
        </p:nvSpPr>
        <p:spPr>
          <a:xfrm>
            <a:off x="6830727" y="251534"/>
            <a:ext cx="231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-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60701A-696C-AA37-837E-658AD8FFFE0D}"/>
              </a:ext>
            </a:extLst>
          </p:cNvPr>
          <p:cNvSpPr/>
          <p:nvPr/>
        </p:nvSpPr>
        <p:spPr>
          <a:xfrm>
            <a:off x="8747759" y="1073835"/>
            <a:ext cx="1398872" cy="534175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A15A47C-9732-6F23-DF3E-D6DFA4A54E7C}"/>
              </a:ext>
            </a:extLst>
          </p:cNvPr>
          <p:cNvSpPr txBox="1"/>
          <p:nvPr/>
        </p:nvSpPr>
        <p:spPr>
          <a:xfrm>
            <a:off x="9283566" y="740759"/>
            <a:ext cx="231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+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FBA2BAC-4293-7FD9-52AF-CE343F48C866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 flipV="1">
            <a:off x="5220912" y="1340924"/>
            <a:ext cx="1265710" cy="184667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25022E-AA1A-63C6-9BDF-7EDE50E54A7B}"/>
              </a:ext>
            </a:extLst>
          </p:cNvPr>
          <p:cNvCxnSpPr>
            <a:cxnSpLocks/>
            <a:stCxn id="9" idx="3"/>
            <a:endCxn id="24" idx="2"/>
          </p:cNvCxnSpPr>
          <p:nvPr/>
        </p:nvCxnSpPr>
        <p:spPr>
          <a:xfrm flipV="1">
            <a:off x="7589886" y="1340923"/>
            <a:ext cx="1157873" cy="184668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2B90951-F26C-A86C-C9AE-1645DE74F3E2}"/>
              </a:ext>
            </a:extLst>
          </p:cNvPr>
          <p:cNvCxnSpPr>
            <a:cxnSpLocks/>
            <a:stCxn id="5" idx="3"/>
            <a:endCxn id="11" idx="1"/>
          </p:cNvCxnSpPr>
          <p:nvPr/>
        </p:nvCxnSpPr>
        <p:spPr>
          <a:xfrm flipV="1">
            <a:off x="5220912" y="890171"/>
            <a:ext cx="988984" cy="63542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E63FB08-E9DA-0C6C-2773-FBFF5BFA47F2}"/>
              </a:ext>
            </a:extLst>
          </p:cNvPr>
          <p:cNvSpPr txBox="1"/>
          <p:nvPr/>
        </p:nvSpPr>
        <p:spPr>
          <a:xfrm>
            <a:off x="4448989" y="2299905"/>
            <a:ext cx="1398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err="1">
                <a:solidFill>
                  <a:srgbClr val="FF0000"/>
                </a:solidFill>
              </a:rPr>
              <a:t>Vetos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7FD206B-4230-08CA-4F65-C529B4FBB127}"/>
              </a:ext>
            </a:extLst>
          </p:cNvPr>
          <p:cNvSpPr txBox="1"/>
          <p:nvPr/>
        </p:nvSpPr>
        <p:spPr>
          <a:xfrm>
            <a:off x="4449277" y="1738087"/>
            <a:ext cx="1398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FF0000"/>
                </a:solidFill>
              </a:rPr>
              <a:t>Cues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C7374CD-C292-E7A8-45C0-02D4BE01B5F0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 flipV="1">
            <a:off x="5279113" y="2936724"/>
            <a:ext cx="1207509" cy="184667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8AC45E3B-70B4-9863-49CB-7903364EAF42}"/>
              </a:ext>
            </a:extLst>
          </p:cNvPr>
          <p:cNvSpPr/>
          <p:nvPr/>
        </p:nvSpPr>
        <p:spPr>
          <a:xfrm>
            <a:off x="1678405" y="1200097"/>
            <a:ext cx="2296428" cy="123870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832EFC-77D5-B76F-3508-4CC794300E87}"/>
              </a:ext>
            </a:extLst>
          </p:cNvPr>
          <p:cNvSpPr/>
          <p:nvPr/>
        </p:nvSpPr>
        <p:spPr>
          <a:xfrm>
            <a:off x="1480686" y="358457"/>
            <a:ext cx="9230627" cy="3070543"/>
          </a:xfrm>
          <a:prstGeom prst="round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7A85296-9DA6-52A8-714B-1CE246D9D538}"/>
              </a:ext>
            </a:extLst>
          </p:cNvPr>
          <p:cNvSpPr/>
          <p:nvPr/>
        </p:nvSpPr>
        <p:spPr>
          <a:xfrm>
            <a:off x="1480685" y="3529689"/>
            <a:ext cx="9230627" cy="3070543"/>
          </a:xfrm>
          <a:prstGeom prst="round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AF7347-B6AE-AF9D-4E9F-925C58E105A8}"/>
              </a:ext>
            </a:extLst>
          </p:cNvPr>
          <p:cNvSpPr txBox="1"/>
          <p:nvPr/>
        </p:nvSpPr>
        <p:spPr>
          <a:xfrm>
            <a:off x="4934549" y="1975511"/>
            <a:ext cx="1455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0000FF"/>
                </a:solidFill>
              </a:rPr>
              <a:t>Climate</a:t>
            </a:r>
            <a:endParaRPr lang="zh-CN" altLang="en-US" sz="2400" dirty="0">
              <a:solidFill>
                <a:srgbClr val="0000FF"/>
              </a:solidFill>
            </a:endParaRPr>
          </a:p>
        </p:txBody>
      </p: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17854612-4079-17B2-EAB8-5B2B5419E402}"/>
              </a:ext>
            </a:extLst>
          </p:cNvPr>
          <p:cNvCxnSpPr>
            <a:cxnSpLocks/>
            <a:stCxn id="35" idx="0"/>
          </p:cNvCxnSpPr>
          <p:nvPr/>
        </p:nvCxnSpPr>
        <p:spPr>
          <a:xfrm rot="16200000" flipV="1">
            <a:off x="5004827" y="1318279"/>
            <a:ext cx="356810" cy="957654"/>
          </a:xfrm>
          <a:prstGeom prst="curvedConnector2">
            <a:avLst/>
          </a:prstGeom>
          <a:ln>
            <a:solidFill>
              <a:srgbClr val="FF0000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3602448-F07F-AD96-5770-F107751527C0}"/>
              </a:ext>
            </a:extLst>
          </p:cNvPr>
          <p:cNvSpPr txBox="1"/>
          <p:nvPr/>
        </p:nvSpPr>
        <p:spPr>
          <a:xfrm>
            <a:off x="8179867" y="6075373"/>
            <a:ext cx="1455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0000FF"/>
                </a:solidFill>
              </a:rPr>
              <a:t>Climate</a:t>
            </a:r>
            <a:endParaRPr lang="zh-CN" altLang="en-US" sz="2400" dirty="0">
              <a:solidFill>
                <a:srgbClr val="0000FF"/>
              </a:solidFill>
            </a:endParaRPr>
          </a:p>
        </p:txBody>
      </p: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16BFC60A-D301-12C5-5E5A-E5763B4E4ABD}"/>
              </a:ext>
            </a:extLst>
          </p:cNvPr>
          <p:cNvCxnSpPr>
            <a:cxnSpLocks/>
            <a:stCxn id="37" idx="0"/>
            <a:endCxn id="16" idx="3"/>
          </p:cNvCxnSpPr>
          <p:nvPr/>
        </p:nvCxnSpPr>
        <p:spPr>
          <a:xfrm rot="16200000" flipV="1">
            <a:off x="8083678" y="5251673"/>
            <a:ext cx="207463" cy="1439937"/>
          </a:xfrm>
          <a:prstGeom prst="curvedConnector2">
            <a:avLst/>
          </a:prstGeom>
          <a:ln>
            <a:solidFill>
              <a:srgbClr val="FF0000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681303D-55C5-127C-6932-6922FA5FD7E2}"/>
              </a:ext>
            </a:extLst>
          </p:cNvPr>
          <p:cNvSpPr/>
          <p:nvPr/>
        </p:nvSpPr>
        <p:spPr>
          <a:xfrm>
            <a:off x="1678405" y="4463726"/>
            <a:ext cx="2296428" cy="123870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31E30936-CB4E-E0FD-DB19-27F6ADD87277}"/>
              </a:ext>
            </a:extLst>
          </p:cNvPr>
          <p:cNvCxnSpPr>
            <a:cxnSpLocks/>
            <a:stCxn id="35" idx="2"/>
          </p:cNvCxnSpPr>
          <p:nvPr/>
        </p:nvCxnSpPr>
        <p:spPr>
          <a:xfrm rot="5400000">
            <a:off x="5030658" y="2052715"/>
            <a:ext cx="246941" cy="1015863"/>
          </a:xfrm>
          <a:prstGeom prst="curvedConnector2">
            <a:avLst/>
          </a:prstGeom>
          <a:ln>
            <a:solidFill>
              <a:srgbClr val="FF0000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95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662B0D-EB1B-CA16-9AD8-39007CADE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4D0A5-73A9-A938-7153-F11AE4AA5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100" y="1000353"/>
            <a:ext cx="10591800" cy="5052104"/>
          </a:xfrm>
          <a:solidFill>
            <a:schemeClr val="bg1">
              <a:alpha val="63000"/>
            </a:schemeClr>
          </a:solidFill>
        </p:spPr>
        <p:txBody>
          <a:bodyPr>
            <a:normAutofit/>
          </a:bodyPr>
          <a:lstStyle/>
          <a:p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38CA2F-ED2A-7C7C-DC8A-9DF1835ECDD8}"/>
              </a:ext>
            </a:extLst>
          </p:cNvPr>
          <p:cNvSpPr/>
          <p:nvPr/>
        </p:nvSpPr>
        <p:spPr>
          <a:xfrm>
            <a:off x="161175" y="347208"/>
            <a:ext cx="6019597" cy="110799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6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Previous studies</a:t>
            </a:r>
          </a:p>
        </p:txBody>
      </p:sp>
      <p:pic>
        <p:nvPicPr>
          <p:cNvPr id="9" name="Picture 8" descr="A diagram of a red arrow pointing to a red line&#10;&#10;AI-generated content may be incorrect.">
            <a:extLst>
              <a:ext uri="{FF2B5EF4-FFF2-40B4-BE49-F238E27FC236}">
                <a16:creationId xmlns:a16="http://schemas.microsoft.com/office/drawing/2014/main" id="{B5E2AC8E-F6D6-CE39-B9BD-33C003F36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906" y="1455770"/>
            <a:ext cx="3061310" cy="2742934"/>
          </a:xfrm>
          <a:prstGeom prst="rect">
            <a:avLst/>
          </a:prstGeom>
        </p:spPr>
      </p:pic>
      <p:pic>
        <p:nvPicPr>
          <p:cNvPr id="11" name="Picture 10" descr="A graph of a number of numbers&#10;&#10;AI-generated content may be incorrect.">
            <a:extLst>
              <a:ext uri="{FF2B5EF4-FFF2-40B4-BE49-F238E27FC236}">
                <a16:creationId xmlns:a16="http://schemas.microsoft.com/office/drawing/2014/main" id="{E70CCF71-C2AE-9A28-059B-46D998F9F5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017" y="1455204"/>
            <a:ext cx="2478795" cy="3429000"/>
          </a:xfrm>
          <a:prstGeom prst="rect">
            <a:avLst/>
          </a:prstGeom>
        </p:spPr>
      </p:pic>
      <p:pic>
        <p:nvPicPr>
          <p:cNvPr id="20" name="Picture 19" descr="A graph of different types of biomass&#10;&#10;AI-generated content may be incorrect.">
            <a:extLst>
              <a:ext uri="{FF2B5EF4-FFF2-40B4-BE49-F238E27FC236}">
                <a16:creationId xmlns:a16="http://schemas.microsoft.com/office/drawing/2014/main" id="{715EEB8C-36A4-855F-24E1-D35BBFFFCA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929" y="2889085"/>
            <a:ext cx="4334992" cy="3163372"/>
          </a:xfrm>
          <a:prstGeom prst="rect">
            <a:avLst/>
          </a:prstGeom>
        </p:spPr>
      </p:pic>
      <p:pic>
        <p:nvPicPr>
          <p:cNvPr id="22" name="Picture 21" descr="A graph of growth and growth of a plant&#10;&#10;AI-generated content may be incorrect.">
            <a:extLst>
              <a:ext uri="{FF2B5EF4-FFF2-40B4-BE49-F238E27FC236}">
                <a16:creationId xmlns:a16="http://schemas.microsoft.com/office/drawing/2014/main" id="{182591DC-F186-1F46-BFA3-8C4F6D92F8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808" y="2670132"/>
            <a:ext cx="3914286" cy="30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376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3C087C-4043-F706-52A8-0B46ADC3B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C7A4A-BE77-597F-E8CD-558FDFEA1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100" y="1000353"/>
            <a:ext cx="10591800" cy="5052104"/>
          </a:xfrm>
          <a:solidFill>
            <a:schemeClr val="bg1">
              <a:alpha val="63000"/>
            </a:schemeClr>
          </a:solidFill>
        </p:spPr>
        <p:txBody>
          <a:bodyPr>
            <a:normAutofit/>
          </a:bodyPr>
          <a:lstStyle/>
          <a:p>
            <a:br>
              <a:rPr lang="en-US" altLang="zh-CN" dirty="0"/>
            </a:br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79CF8C6-1BB0-330C-F376-DAF87F9198E3}"/>
              </a:ext>
            </a:extLst>
          </p:cNvPr>
          <p:cNvSpPr/>
          <p:nvPr/>
        </p:nvSpPr>
        <p:spPr>
          <a:xfrm>
            <a:off x="161175" y="347208"/>
            <a:ext cx="6019597" cy="110799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6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Previous studies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58F947-9B41-B90F-88DD-DD8050A5DE01}"/>
              </a:ext>
            </a:extLst>
          </p:cNvPr>
          <p:cNvSpPr txBox="1"/>
          <p:nvPr/>
        </p:nvSpPr>
        <p:spPr>
          <a:xfrm>
            <a:off x="1676400" y="1872343"/>
            <a:ext cx="89023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important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environmental</a:t>
            </a:r>
            <a:r>
              <a:rPr lang="zh-CN" altLang="en-US" dirty="0"/>
              <a:t> </a:t>
            </a:r>
            <a:r>
              <a:rPr lang="en-US" altLang="zh-CN" dirty="0"/>
              <a:t>factors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relationship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When does the maturation of seeds happen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2368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041A37-A1CC-27FC-E0F9-487A6C0B9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BDAD0-B964-7773-2A4F-C332917A8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9744"/>
            <a:ext cx="12192000" cy="6422570"/>
          </a:xfrm>
          <a:solidFill>
            <a:schemeClr val="bg1">
              <a:alpha val="63000"/>
            </a:schemeClr>
          </a:solidFill>
        </p:spPr>
        <p:txBody>
          <a:bodyPr>
            <a:normAutofit/>
          </a:bodyPr>
          <a:lstStyle/>
          <a:p>
            <a:br>
              <a:rPr lang="en-US" altLang="zh-CN" dirty="0"/>
            </a:br>
            <a:endParaRPr lang="zh-CN" alt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D463B42-A5C5-5DB5-9EE0-49428760E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434" y="316127"/>
            <a:ext cx="1887413" cy="1893034"/>
          </a:xfrm>
          <a:prstGeom prst="round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000F4C1-EC91-04D5-C40A-582ACCF315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1926" y="316128"/>
            <a:ext cx="1887413" cy="1893034"/>
          </a:xfrm>
          <a:prstGeom prst="roundRect">
            <a:avLst/>
          </a:prstGeom>
        </p:spPr>
      </p:pic>
      <p:pic>
        <p:nvPicPr>
          <p:cNvPr id="24" name="Picture 4" descr="close up of hemlock with cones">
            <a:extLst>
              <a:ext uri="{FF2B5EF4-FFF2-40B4-BE49-F238E27FC236}">
                <a16:creationId xmlns:a16="http://schemas.microsoft.com/office/drawing/2014/main" id="{2AFDB8D6-1CFC-A933-4939-FA62A5011F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07" b="22196"/>
          <a:stretch/>
        </p:blipFill>
        <p:spPr bwMode="auto">
          <a:xfrm>
            <a:off x="4628117" y="315687"/>
            <a:ext cx="1887413" cy="1907121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6">
            <a:extLst>
              <a:ext uri="{FF2B5EF4-FFF2-40B4-BE49-F238E27FC236}">
                <a16:creationId xmlns:a16="http://schemas.microsoft.com/office/drawing/2014/main" id="{93F19FDA-14A0-07B0-36B5-E1466B1176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5" t="13276" r="36478" b="3404"/>
          <a:stretch/>
        </p:blipFill>
        <p:spPr bwMode="auto">
          <a:xfrm>
            <a:off x="6518193" y="316127"/>
            <a:ext cx="1887412" cy="188279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601710A-C244-BDCF-6E61-219F53A6AFC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4816"/>
          <a:stretch/>
        </p:blipFill>
        <p:spPr>
          <a:xfrm>
            <a:off x="10293018" y="316127"/>
            <a:ext cx="1887413" cy="1882798"/>
          </a:xfrm>
          <a:prstGeom prst="roundRect">
            <a:avLst/>
          </a:prstGeom>
        </p:spPr>
      </p:pic>
      <p:pic>
        <p:nvPicPr>
          <p:cNvPr id="27" name="Picture 8">
            <a:extLst>
              <a:ext uri="{FF2B5EF4-FFF2-40B4-BE49-F238E27FC236}">
                <a16:creationId xmlns:a16="http://schemas.microsoft.com/office/drawing/2014/main" id="{7AF17121-C355-22A2-ECC5-D0722AE7F4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26"/>
          <a:stretch/>
        </p:blipFill>
        <p:spPr bwMode="auto">
          <a:xfrm>
            <a:off x="8405605" y="315687"/>
            <a:ext cx="1887413" cy="188323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1F07947-E270-3344-9122-5899417C7033}"/>
              </a:ext>
            </a:extLst>
          </p:cNvPr>
          <p:cNvSpPr txBox="1"/>
          <p:nvPr/>
        </p:nvSpPr>
        <p:spPr>
          <a:xfrm>
            <a:off x="857431" y="2209601"/>
            <a:ext cx="189813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i="1" dirty="0"/>
              <a:t>Abies amabilis </a:t>
            </a:r>
          </a:p>
          <a:p>
            <a:pPr algn="ctr"/>
            <a:r>
              <a:rPr lang="en-US" altLang="zh-CN" sz="1400" b="1" dirty="0"/>
              <a:t>Pacific silver fir</a:t>
            </a:r>
            <a:endParaRPr lang="zh-CN" altLang="en-US" sz="1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F89AFE6-05E7-AA76-6906-F29B303B9223}"/>
              </a:ext>
            </a:extLst>
          </p:cNvPr>
          <p:cNvSpPr txBox="1"/>
          <p:nvPr/>
        </p:nvSpPr>
        <p:spPr>
          <a:xfrm>
            <a:off x="2699833" y="2210041"/>
            <a:ext cx="203132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i="1" dirty="0"/>
              <a:t>Pseudotsuga </a:t>
            </a:r>
            <a:r>
              <a:rPr lang="en-US" altLang="zh-CN" sz="1400" b="1" i="1" dirty="0" err="1"/>
              <a:t>menziesii</a:t>
            </a:r>
            <a:endParaRPr lang="en-US" altLang="zh-CN" sz="1400" b="1" i="1" dirty="0"/>
          </a:p>
          <a:p>
            <a:pPr algn="ctr"/>
            <a:r>
              <a:rPr lang="en-US" altLang="zh-CN" sz="1400" b="1" dirty="0"/>
              <a:t>Douglas-fir</a:t>
            </a:r>
            <a:endParaRPr lang="zh-CN" altLang="en-US" sz="14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8EEB7A3-31F3-023F-5136-9D4C35D77E68}"/>
              </a:ext>
            </a:extLst>
          </p:cNvPr>
          <p:cNvSpPr txBox="1"/>
          <p:nvPr/>
        </p:nvSpPr>
        <p:spPr>
          <a:xfrm>
            <a:off x="4646030" y="2209601"/>
            <a:ext cx="1876522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i="1" dirty="0"/>
              <a:t>Tsuga heterophylla</a:t>
            </a:r>
          </a:p>
          <a:p>
            <a:pPr algn="ctr"/>
            <a:r>
              <a:rPr lang="en-US" altLang="zh-CN" sz="1400" b="1" dirty="0"/>
              <a:t>Western hemlock</a:t>
            </a:r>
            <a:endParaRPr lang="zh-CN" altLang="en-US" sz="14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6E40985-5EA5-9F8B-A103-EAA0E66C6FB6}"/>
              </a:ext>
            </a:extLst>
          </p:cNvPr>
          <p:cNvSpPr txBox="1"/>
          <p:nvPr/>
        </p:nvSpPr>
        <p:spPr>
          <a:xfrm>
            <a:off x="6518193" y="2198925"/>
            <a:ext cx="1863813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i="1" dirty="0"/>
              <a:t>Tsuga </a:t>
            </a:r>
            <a:r>
              <a:rPr lang="en-US" altLang="zh-CN" sz="1400" b="1" i="1" dirty="0" err="1"/>
              <a:t>mertensiana</a:t>
            </a:r>
            <a:endParaRPr lang="en-US" altLang="zh-CN" sz="1400" b="1" i="1" dirty="0"/>
          </a:p>
          <a:p>
            <a:pPr algn="ctr"/>
            <a:r>
              <a:rPr lang="en-US" altLang="zh-CN" sz="1400" b="1" dirty="0"/>
              <a:t>Mountain hemlock</a:t>
            </a:r>
            <a:endParaRPr lang="zh-CN" altLang="en-US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17B3176-8FD2-EEFE-D127-24FA168CE691}"/>
              </a:ext>
            </a:extLst>
          </p:cNvPr>
          <p:cNvSpPr txBox="1"/>
          <p:nvPr/>
        </p:nvSpPr>
        <p:spPr>
          <a:xfrm>
            <a:off x="10312479" y="2198925"/>
            <a:ext cx="1863813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i="1" dirty="0"/>
              <a:t>Thuja plicata</a:t>
            </a:r>
          </a:p>
          <a:p>
            <a:pPr algn="ctr"/>
            <a:r>
              <a:rPr lang="en-US" altLang="zh-CN" sz="1400" b="1" dirty="0"/>
              <a:t>Western Redcedar</a:t>
            </a:r>
            <a:endParaRPr lang="zh-CN" altLang="en-US" sz="14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364CF9D-5D02-E30A-44F8-268D7DF12BDE}"/>
              </a:ext>
            </a:extLst>
          </p:cNvPr>
          <p:cNvSpPr txBox="1"/>
          <p:nvPr/>
        </p:nvSpPr>
        <p:spPr>
          <a:xfrm>
            <a:off x="8223447" y="2198925"/>
            <a:ext cx="2211057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i="1" dirty="0" err="1"/>
              <a:t>Callitropsis</a:t>
            </a:r>
            <a:r>
              <a:rPr lang="en-US" altLang="zh-CN" sz="1400" b="1" i="1" dirty="0"/>
              <a:t> </a:t>
            </a:r>
            <a:r>
              <a:rPr lang="en-US" altLang="zh-CN" sz="1400" b="1" i="1" dirty="0" err="1"/>
              <a:t>nootkatensis</a:t>
            </a:r>
            <a:endParaRPr lang="en-US" altLang="zh-CN" sz="1400" b="1" i="1" dirty="0"/>
          </a:p>
          <a:p>
            <a:pPr algn="ctr"/>
            <a:r>
              <a:rPr lang="en-US" altLang="zh-CN" sz="1400" b="1" dirty="0"/>
              <a:t>Yellow cedar</a:t>
            </a:r>
            <a:endParaRPr lang="zh-CN" altLang="en-US" sz="14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D0AB4F-F41A-20C8-5CC2-8CB93EFA6357}"/>
              </a:ext>
            </a:extLst>
          </p:cNvPr>
          <p:cNvSpPr txBox="1"/>
          <p:nvPr/>
        </p:nvSpPr>
        <p:spPr>
          <a:xfrm>
            <a:off x="10920828" y="87131"/>
            <a:ext cx="1279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/>
              <a:t>Source: </a:t>
            </a:r>
            <a:r>
              <a:rPr lang="en-US" altLang="zh-CN" sz="1100" dirty="0" err="1"/>
              <a:t>iNaturalist</a:t>
            </a:r>
            <a:endParaRPr lang="zh-CN" altLang="en-US" sz="1100" dirty="0"/>
          </a:p>
        </p:txBody>
      </p:sp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CFED7740-0906-4DEC-2E20-352764A86B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651806"/>
              </p:ext>
            </p:extLst>
          </p:nvPr>
        </p:nvGraphicFramePr>
        <p:xfrm>
          <a:off x="0" y="2722145"/>
          <a:ext cx="12180433" cy="35407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86543">
                  <a:extLst>
                    <a:ext uri="{9D8B030D-6E8A-4147-A177-3AD203B41FA5}">
                      <a16:colId xmlns:a16="http://schemas.microsoft.com/office/drawing/2014/main" val="3921196982"/>
                    </a:ext>
                  </a:extLst>
                </a:gridCol>
                <a:gridCol w="1654628">
                  <a:extLst>
                    <a:ext uri="{9D8B030D-6E8A-4147-A177-3AD203B41FA5}">
                      <a16:colId xmlns:a16="http://schemas.microsoft.com/office/drawing/2014/main" val="1396790970"/>
                    </a:ext>
                  </a:extLst>
                </a:gridCol>
                <a:gridCol w="1839686">
                  <a:extLst>
                    <a:ext uri="{9D8B030D-6E8A-4147-A177-3AD203B41FA5}">
                      <a16:colId xmlns:a16="http://schemas.microsoft.com/office/drawing/2014/main" val="2456177675"/>
                    </a:ext>
                  </a:extLst>
                </a:gridCol>
                <a:gridCol w="1850572">
                  <a:extLst>
                    <a:ext uri="{9D8B030D-6E8A-4147-A177-3AD203B41FA5}">
                      <a16:colId xmlns:a16="http://schemas.microsoft.com/office/drawing/2014/main" val="3646333055"/>
                    </a:ext>
                  </a:extLst>
                </a:gridCol>
                <a:gridCol w="1894114">
                  <a:extLst>
                    <a:ext uri="{9D8B030D-6E8A-4147-A177-3AD203B41FA5}">
                      <a16:colId xmlns:a16="http://schemas.microsoft.com/office/drawing/2014/main" val="1442867351"/>
                    </a:ext>
                  </a:extLst>
                </a:gridCol>
                <a:gridCol w="2014828">
                  <a:extLst>
                    <a:ext uri="{9D8B030D-6E8A-4147-A177-3AD203B41FA5}">
                      <a16:colId xmlns:a16="http://schemas.microsoft.com/office/drawing/2014/main" val="1847645974"/>
                    </a:ext>
                  </a:extLst>
                </a:gridCol>
                <a:gridCol w="1740062">
                  <a:extLst>
                    <a:ext uri="{9D8B030D-6E8A-4147-A177-3AD203B41FA5}">
                      <a16:colId xmlns:a16="http://schemas.microsoft.com/office/drawing/2014/main" val="24547787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1200" b="1" dirty="0"/>
                        <a:t>‘Flower’ development</a:t>
                      </a:r>
                      <a:endParaRPr lang="zh-CN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Early fall (1st)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Early fall (1st)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Early fall (1st)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Early fall (1st)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Early fall (1st)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Early fall (1st)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417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400" b="1" dirty="0"/>
                        <a:t>Pollination</a:t>
                      </a:r>
                      <a:endParaRPr lang="zh-CN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Late spring to early summer</a:t>
                      </a:r>
                    </a:p>
                    <a:p>
                      <a:r>
                        <a:rPr lang="en-US" altLang="zh-CN" sz="1600" dirty="0"/>
                        <a:t>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Spring 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Early spring 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Late spring to early summer 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Late winter to early spring 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Early spring (2nd)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64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400" b="1" kern="1200" dirty="0">
                          <a:solidFill>
                            <a:schemeClr val="dk1"/>
                          </a:solidFill>
                        </a:rPr>
                        <a:t>Fertilization</a:t>
                      </a:r>
                      <a:endParaRPr lang="zh-CN" altLang="en-US" sz="1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Late spring or early summer</a:t>
                      </a:r>
                    </a:p>
                    <a:p>
                      <a:r>
                        <a:rPr lang="en-US" altLang="zh-CN" sz="1600" dirty="0"/>
                        <a:t>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Late spring to early summer</a:t>
                      </a:r>
                    </a:p>
                    <a:p>
                      <a:r>
                        <a:rPr lang="en-US" altLang="zh-CN" sz="1600" dirty="0"/>
                        <a:t>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Late spring to early summer</a:t>
                      </a:r>
                    </a:p>
                    <a:p>
                      <a:r>
                        <a:rPr lang="en-US" altLang="zh-CN" sz="1600" dirty="0"/>
                        <a:t>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Mid to late summer 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Early to mid-spring 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Late spring (2nd)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4012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400" b="1" kern="1200" dirty="0">
                          <a:solidFill>
                            <a:schemeClr val="dk1"/>
                          </a:solidFill>
                        </a:rPr>
                        <a:t>Maturation</a:t>
                      </a:r>
                      <a:endParaRPr lang="zh-CN" altLang="en-US" sz="1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Summer through early fall</a:t>
                      </a:r>
                    </a:p>
                    <a:p>
                      <a:r>
                        <a:rPr lang="en-US" altLang="zh-CN" sz="1600" dirty="0"/>
                        <a:t>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Summer through early fall</a:t>
                      </a:r>
                    </a:p>
                    <a:p>
                      <a:r>
                        <a:rPr lang="en-US" altLang="zh-CN" sz="1600" dirty="0"/>
                        <a:t>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Summer through early fall</a:t>
                      </a:r>
                    </a:p>
                    <a:p>
                      <a:r>
                        <a:rPr lang="en-US" altLang="zh-CN" sz="1600" dirty="0"/>
                        <a:t>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Mid-summer to early fall 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Mid-summer (2nd) to fall (3rd)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Late spring to late summer (2nd)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0156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Dispersal</a:t>
                      </a:r>
                      <a:endParaRPr lang="zh-CN" altLang="en-US" sz="1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Fall (3rd)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Fall 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Fall 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Fall (2nd)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Fall (3rd)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Fall (2nd)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25409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556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829AD7-A605-1A63-F41F-2BB1D32D0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005E4-EA5D-FA05-749D-E705A87BA1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44286"/>
            <a:ext cx="12192000" cy="5780313"/>
          </a:xfrm>
          <a:solidFill>
            <a:schemeClr val="bg1">
              <a:alpha val="63000"/>
            </a:schemeClr>
          </a:solidFill>
        </p:spPr>
        <p:txBody>
          <a:bodyPr>
            <a:normAutofit/>
          </a:bodyPr>
          <a:lstStyle/>
          <a:p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F0B147-CDC1-3F89-F28A-999DA3B16E0F}"/>
              </a:ext>
            </a:extLst>
          </p:cNvPr>
          <p:cNvSpPr txBox="1"/>
          <p:nvPr/>
        </p:nvSpPr>
        <p:spPr>
          <a:xfrm>
            <a:off x="653143" y="1654628"/>
            <a:ext cx="1088571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Species with different reproductive cycles</a:t>
            </a:r>
          </a:p>
          <a:p>
            <a:endParaRPr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Different elevation indicating different resources they can accumulate</a:t>
            </a:r>
          </a:p>
          <a:p>
            <a:endParaRPr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Trade-off between the growth in the previous years, current year, following year of the masting years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2926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B3718E-3D0F-CD2F-0260-AB545767E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7E1D3-C1A2-0CE5-A848-6DDCD2C774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44286"/>
            <a:ext cx="12192000" cy="5780313"/>
          </a:xfrm>
          <a:solidFill>
            <a:schemeClr val="bg1">
              <a:alpha val="63000"/>
            </a:schemeClr>
          </a:solidFill>
        </p:spPr>
        <p:txBody>
          <a:bodyPr>
            <a:normAutofit/>
          </a:bodyPr>
          <a:lstStyle/>
          <a:p>
            <a:endParaRPr lang="zh-CN" altLang="en-US" sz="2400" baseline="-25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B183AB-7F21-7065-9F1D-6668478A5F20}"/>
              </a:ext>
            </a:extLst>
          </p:cNvPr>
          <p:cNvSpPr txBox="1"/>
          <p:nvPr/>
        </p:nvSpPr>
        <p:spPr>
          <a:xfrm>
            <a:off x="351064" y="2220686"/>
            <a:ext cx="114898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Seed</a:t>
            </a:r>
            <a:r>
              <a:rPr lang="en-US" altLang="zh-CN" sz="2400" baseline="-25000" dirty="0"/>
              <a:t>j,sp,y </a:t>
            </a:r>
            <a:r>
              <a:rPr lang="en-US" altLang="zh-CN" sz="2400" dirty="0"/>
              <a:t>∼ </a:t>
            </a:r>
            <a:r>
              <a:rPr lang="en-US" altLang="zh-CN" sz="2400" dirty="0" err="1"/>
              <a:t>NegBinomial</a:t>
            </a:r>
            <a:r>
              <a:rPr lang="en-US" altLang="zh-CN" sz="2400" dirty="0"/>
              <a:t>(</a:t>
            </a:r>
            <a:r>
              <a:rPr lang="el-GR" altLang="zh-CN" sz="2400" dirty="0"/>
              <a:t>λ</a:t>
            </a:r>
            <a:r>
              <a:rPr lang="en-US" altLang="zh-CN" sz="2400" baseline="-25000" dirty="0"/>
              <a:t>j,sp,y</a:t>
            </a:r>
            <a:r>
              <a:rPr lang="en-US" altLang="zh-CN" sz="2400" dirty="0"/>
              <a:t>, </a:t>
            </a:r>
            <a:r>
              <a:rPr lang="el-GR" altLang="zh-CN" sz="2400" dirty="0"/>
              <a:t>ϕ)</a:t>
            </a:r>
            <a:endParaRPr lang="en-US" altLang="zh-CN" sz="2400" dirty="0"/>
          </a:p>
          <a:p>
            <a:br>
              <a:rPr lang="el-GR" altLang="zh-CN" sz="2400" dirty="0"/>
            </a:br>
            <a:r>
              <a:rPr lang="en-US" altLang="zh-CN" sz="2400" dirty="0"/>
              <a:t>The modeled seed count (λ</a:t>
            </a:r>
            <a:r>
              <a:rPr lang="en-US" altLang="zh-CN" sz="2400" baseline="-25000" dirty="0"/>
              <a:t>j,sp,y</a:t>
            </a:r>
            <a:r>
              <a:rPr lang="en-US" altLang="zh-CN" sz="2400" dirty="0"/>
              <a:t>) for stand j, species sp, and year y is:</a:t>
            </a:r>
          </a:p>
          <a:p>
            <a:pPr algn="ctr"/>
            <a:br>
              <a:rPr lang="en-US" altLang="zh-CN" sz="2400" dirty="0"/>
            </a:br>
            <a:r>
              <a:rPr lang="en-US" altLang="zh-CN" sz="2400" dirty="0"/>
              <a:t>log</a:t>
            </a:r>
            <a:r>
              <a:rPr lang="en-US" altLang="zh-CN" sz="2000" baseline="-25000" dirty="0"/>
              <a:t>(</a:t>
            </a:r>
            <a:r>
              <a:rPr lang="el-GR" altLang="zh-CN" sz="2000" baseline="-25000" dirty="0"/>
              <a:t>λ</a:t>
            </a:r>
            <a:r>
              <a:rPr lang="en-US" altLang="zh-CN" sz="2000" baseline="-25000" dirty="0"/>
              <a:t>j,sp,y) </a:t>
            </a:r>
            <a:r>
              <a:rPr lang="en-US" altLang="zh-CN" sz="2400" dirty="0"/>
              <a:t>= </a:t>
            </a:r>
            <a:r>
              <a:rPr lang="el-GR" altLang="zh-CN" sz="2400" dirty="0"/>
              <a:t>α</a:t>
            </a:r>
            <a:r>
              <a:rPr lang="el-GR" altLang="zh-CN" sz="2400" baseline="-25000" dirty="0"/>
              <a:t>0</a:t>
            </a:r>
            <a:r>
              <a:rPr lang="el-GR" altLang="zh-CN" sz="2400" dirty="0"/>
              <a:t> + α</a:t>
            </a:r>
            <a:r>
              <a:rPr lang="en-US" altLang="zh-CN" sz="2400" baseline="-25000" dirty="0"/>
              <a:t>sp</a:t>
            </a:r>
            <a:r>
              <a:rPr lang="en-US" altLang="zh-CN" sz="2400" dirty="0"/>
              <a:t> + </a:t>
            </a:r>
            <a:r>
              <a:rPr lang="el-GR" altLang="zh-CN" sz="2400" dirty="0"/>
              <a:t>α</a:t>
            </a:r>
            <a:r>
              <a:rPr lang="en-US" altLang="zh-CN" sz="2400" baseline="-25000" dirty="0"/>
              <a:t>j</a:t>
            </a:r>
            <a:r>
              <a:rPr lang="en-US" altLang="zh-CN" sz="2400" dirty="0"/>
              <a:t> + </a:t>
            </a:r>
            <a:r>
              <a:rPr lang="el-GR" altLang="zh-CN" sz="2400" dirty="0"/>
              <a:t>β</a:t>
            </a:r>
            <a:r>
              <a:rPr lang="el-GR" altLang="zh-CN" sz="2400" baseline="-25000" dirty="0"/>
              <a:t>1,</a:t>
            </a:r>
            <a:r>
              <a:rPr lang="en-US" altLang="zh-CN" sz="2400" baseline="-25000" dirty="0"/>
              <a:t>sp </a:t>
            </a:r>
            <a:r>
              <a:rPr lang="zh-CN" altLang="en-US" sz="2400" dirty="0"/>
              <a:t>・ </a:t>
            </a:r>
            <a:r>
              <a:rPr lang="en-US" altLang="zh-CN" sz="2400" dirty="0"/>
              <a:t>Growth</a:t>
            </a:r>
            <a:r>
              <a:rPr lang="en-US" altLang="zh-CN" sz="2400" baseline="-25000" dirty="0"/>
              <a:t>j,sp,y </a:t>
            </a:r>
            <a:r>
              <a:rPr lang="en-US" altLang="zh-CN" sz="2400" dirty="0"/>
              <a:t>+ </a:t>
            </a:r>
            <a:r>
              <a:rPr lang="el-GR" altLang="zh-CN" sz="2400" dirty="0"/>
              <a:t>β</a:t>
            </a:r>
            <a:r>
              <a:rPr lang="el-GR" altLang="zh-CN" sz="2400" baseline="-25000" dirty="0"/>
              <a:t>2,</a:t>
            </a:r>
            <a:r>
              <a:rPr lang="en-US" altLang="zh-CN" sz="2400" baseline="-25000" dirty="0"/>
              <a:t>sp</a:t>
            </a:r>
            <a:r>
              <a:rPr lang="zh-CN" altLang="en-US" sz="2400" dirty="0"/>
              <a:t>・ </a:t>
            </a:r>
            <a:r>
              <a:rPr lang="en-US" altLang="zh-CN" sz="2400" dirty="0"/>
              <a:t>Growth</a:t>
            </a:r>
            <a:r>
              <a:rPr lang="en-US" altLang="zh-CN" sz="2400" baseline="-25000" dirty="0"/>
              <a:t>j,sp,y−1 </a:t>
            </a:r>
            <a:r>
              <a:rPr lang="en-US" altLang="zh-CN" sz="2400" dirty="0"/>
              <a:t>+ </a:t>
            </a:r>
            <a:r>
              <a:rPr lang="el-GR" altLang="zh-CN" sz="2400" dirty="0"/>
              <a:t>β</a:t>
            </a:r>
            <a:r>
              <a:rPr lang="el-GR" altLang="zh-CN" sz="2400" baseline="-25000" dirty="0"/>
              <a:t>3,</a:t>
            </a:r>
            <a:r>
              <a:rPr lang="en-US" altLang="zh-CN" sz="2400" baseline="-25000" dirty="0"/>
              <a:t>sp </a:t>
            </a:r>
            <a:r>
              <a:rPr lang="zh-CN" altLang="en-US" sz="2400" dirty="0"/>
              <a:t>・ </a:t>
            </a:r>
            <a:r>
              <a:rPr lang="en-US" altLang="zh-CN" sz="2400" dirty="0"/>
              <a:t>Elevation</a:t>
            </a:r>
            <a:r>
              <a:rPr lang="en-US" altLang="zh-CN" sz="2400" baseline="-25000" dirty="0"/>
              <a:t>j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62833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1288</TotalTime>
  <Words>438</Words>
  <Application>Microsoft Office PowerPoint</Application>
  <PresentationFormat>Widescreen</PresentationFormat>
  <Paragraphs>108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Arial</vt:lpstr>
      <vt:lpstr>Britannic Bold</vt:lpstr>
      <vt:lpstr>Office Theme</vt:lpstr>
      <vt:lpstr>     A Fine Balance’: Exploring the Interplay of Reproductive Strategies and Growth Dynamics in Trees </vt:lpstr>
      <vt:lpstr> </vt:lpstr>
      <vt:lpstr> </vt:lpstr>
      <vt:lpstr> </vt:lpstr>
      <vt:lpstr> </vt:lpstr>
      <vt:lpstr> </vt:lpstr>
      <vt:lpstr> </vt:lpstr>
      <vt:lpstr>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wangxm29@student.ubc.ca</dc:creator>
  <cp:lastModifiedBy>wangxm29@student.ubc.ca</cp:lastModifiedBy>
  <cp:revision>7</cp:revision>
  <dcterms:created xsi:type="dcterms:W3CDTF">2025-03-19T05:29:56Z</dcterms:created>
  <dcterms:modified xsi:type="dcterms:W3CDTF">2025-10-02T05:13:37Z</dcterms:modified>
</cp:coreProperties>
</file>

<file path=docProps/thumbnail.jpeg>
</file>